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300" r:id="rId3"/>
    <p:sldId id="320" r:id="rId4"/>
    <p:sldId id="303" r:id="rId5"/>
    <p:sldId id="258" r:id="rId6"/>
    <p:sldId id="259" r:id="rId7"/>
    <p:sldId id="282" r:id="rId8"/>
    <p:sldId id="295" r:id="rId9"/>
    <p:sldId id="261" r:id="rId10"/>
    <p:sldId id="263" r:id="rId11"/>
    <p:sldId id="310" r:id="rId12"/>
    <p:sldId id="298" r:id="rId13"/>
    <p:sldId id="269" r:id="rId14"/>
    <p:sldId id="304" r:id="rId15"/>
    <p:sldId id="305" r:id="rId16"/>
    <p:sldId id="311" r:id="rId17"/>
    <p:sldId id="315" r:id="rId18"/>
    <p:sldId id="316" r:id="rId19"/>
    <p:sldId id="317" r:id="rId20"/>
    <p:sldId id="312" r:id="rId21"/>
    <p:sldId id="313" r:id="rId22"/>
    <p:sldId id="314" r:id="rId23"/>
    <p:sldId id="318" r:id="rId24"/>
    <p:sldId id="319" r:id="rId25"/>
    <p:sldId id="274" r:id="rId26"/>
    <p:sldId id="297" r:id="rId27"/>
    <p:sldId id="291" r:id="rId28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6A2"/>
    <a:srgbClr val="ED5339"/>
    <a:srgbClr val="02765A"/>
    <a:srgbClr val="3DB0E3"/>
    <a:srgbClr val="D4E2F4"/>
    <a:srgbClr val="843430"/>
    <a:srgbClr val="F06C62"/>
    <a:srgbClr val="629B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58" autoAdjust="0"/>
  </p:normalViewPr>
  <p:slideViewPr>
    <p:cSldViewPr>
      <p:cViewPr>
        <p:scale>
          <a:sx n="70" d="100"/>
          <a:sy n="70" d="100"/>
        </p:scale>
        <p:origin x="-1488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75D55-1F6C-4E3E-B456-A5A333F4FB79}" type="datetimeFigureOut">
              <a:rPr lang="ru-RU" smtClean="0"/>
              <a:pPr/>
              <a:t>20.03.2017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D344C-08F1-41AB-A691-B7ACC7A61F1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547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384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C7AD-B4C4-4B78-80E8-AF6362FDD0EC}" type="datetime1">
              <a:rPr lang="ru-RU" smtClean="0"/>
              <a:pPr/>
              <a:t>20.03.2017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5011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403E-1AD9-4D4F-853F-B005C4765100}" type="datetime1">
              <a:rPr lang="ru-RU" smtClean="0"/>
              <a:pPr/>
              <a:t>20.03.2017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11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4C9E-612A-4085-9D4A-4693DE7717AD}" type="datetime1">
              <a:rPr lang="ru-RU" smtClean="0"/>
              <a:pPr/>
              <a:t>20.03.2017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25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E7DA-A37E-4DB8-B1CB-856F1D9E82C9}" type="datetime1">
              <a:rPr lang="ru-RU" smtClean="0"/>
              <a:pPr/>
              <a:t>20.03.2017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426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7B11-AF8C-433D-8830-11DD7983A252}" type="datetime1">
              <a:rPr lang="ru-RU" smtClean="0"/>
              <a:pPr/>
              <a:t>20.03.2017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881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4ED3-A1B2-413E-ABD1-394022FBDCFB}" type="datetime1">
              <a:rPr lang="ru-RU" smtClean="0"/>
              <a:pPr/>
              <a:t>20.03.2017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55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1FE5-FE8D-4B2E-8C9C-35F8F9DF9110}" type="datetime1">
              <a:rPr lang="ru-RU" smtClean="0"/>
              <a:pPr/>
              <a:t>20.03.2017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3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914-1BF0-40A7-82D3-3204F2627EDF}" type="datetime1">
              <a:rPr lang="ru-RU" smtClean="0"/>
              <a:pPr/>
              <a:t>20.03.2017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619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633E-6BF5-43E4-B779-DD308F54659C}" type="datetime1">
              <a:rPr lang="ru-RU" smtClean="0"/>
              <a:pPr/>
              <a:t>20.03.2017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078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93F6-38F2-4C81-9B99-C5821038EBF8}" type="datetime1">
              <a:rPr lang="ru-RU" smtClean="0"/>
              <a:pPr/>
              <a:t>20.03.2017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464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A3A5-F351-4C78-AA12-89A3A336D9CC}" type="datetime1">
              <a:rPr lang="ru-RU" smtClean="0"/>
              <a:pPr/>
              <a:t>20.03.2017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83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6B83D-0CC1-4E48-96FA-8695B5463577}" type="datetime1">
              <a:rPr lang="ru-RU" smtClean="0"/>
              <a:pPr/>
              <a:t>20.03.2017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CB0BC-4686-41DF-A07E-A5C3E8A2CD7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647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4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26910" y="692143"/>
            <a:ext cx="7905210" cy="720633"/>
            <a:chOff x="627230" y="692695"/>
            <a:chExt cx="7905210" cy="720633"/>
          </a:xfrm>
        </p:grpSpPr>
        <p:sp>
          <p:nvSpPr>
            <p:cNvPr id="4" name="Параллелограмм 3"/>
            <p:cNvSpPr/>
            <p:nvPr/>
          </p:nvSpPr>
          <p:spPr>
            <a:xfrm>
              <a:off x="627230" y="844494"/>
              <a:ext cx="1296144" cy="568834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араллелограмм 5"/>
            <p:cNvSpPr/>
            <p:nvPr/>
          </p:nvSpPr>
          <p:spPr>
            <a:xfrm>
              <a:off x="7236296" y="844494"/>
              <a:ext cx="1296144" cy="568834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араллелограмм 6"/>
            <p:cNvSpPr/>
            <p:nvPr/>
          </p:nvSpPr>
          <p:spPr>
            <a:xfrm>
              <a:off x="1354825" y="692695"/>
              <a:ext cx="6624736" cy="602389"/>
            </a:xfrm>
            <a:prstGeom prst="parallelogram">
              <a:avLst>
                <a:gd name="adj" fmla="val 42044"/>
              </a:avLst>
            </a:prstGeom>
            <a:solidFill>
              <a:srgbClr val="305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ИнтернетБЕЗопасности</a:t>
              </a:r>
              <a:endParaRPr lang="ru-RU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7" name="Picture 3" descr="C:\Users\Valery.ponomarev\Desktop\Картинки\Urok-1\Комп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724" y="2487521"/>
            <a:ext cx="257132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alery.ponomarev\Desktop\Картинки\Urok-1\Планше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426" y="3501212"/>
            <a:ext cx="957538" cy="127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Valery.ponomarev\Desktop\Картинки\Urok-1\смартфон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100" y="5205398"/>
            <a:ext cx="567160" cy="105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Valery.ponomarev\Desktop\Картинки\Urok-1\ноу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6" y="4869160"/>
            <a:ext cx="2454738" cy="139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Dropbox\МИМ\Инф-без МИМ\Документы_Эфендиева_МИМ\ОТЧЕТ_МИМ\фото по проекту\Презентация проекта, обучение студентов и педагогов\jh1LcIdhKN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" t="10345" b="10345"/>
          <a:stretch>
            <a:fillRect/>
          </a:stretch>
        </p:blipFill>
        <p:spPr bwMode="auto">
          <a:xfrm>
            <a:off x="0" y="4643026"/>
            <a:ext cx="2699792" cy="22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3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O:\Public\Уроки безопасного интернета\Уроки _посл.версия _ 15.11.2013\аноним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23" y="3356990"/>
            <a:ext cx="3356447" cy="295233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20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10</a:t>
            </a:fld>
            <a:endParaRPr lang="ru-RU" sz="20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ГИПОТЕТИЧЕСКИЙ ЦИФРОВОЙ ПОРТРЕТ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436096" y="4974867"/>
            <a:ext cx="2591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«Мистер Аноним</a:t>
            </a: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Лондона – </a:t>
            </a: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учится 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33 школе </a:t>
            </a: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Москве? </a:t>
            </a:r>
          </a:p>
        </p:txBody>
      </p:sp>
      <p:pic>
        <p:nvPicPr>
          <p:cNvPr id="24" name="Picture 5" descr="O:\Public\Уроки безопасного интернета\Уроки _посл.версия _ 15.11.2013\аноним 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087" b="41085"/>
          <a:stretch/>
        </p:blipFill>
        <p:spPr bwMode="auto">
          <a:xfrm>
            <a:off x="4894517" y="1867449"/>
            <a:ext cx="3425235" cy="284889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O:\Public\Уроки безопасного интернета\Уроки _посл.версия _ 15.11.2013\аноним 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6" t="6282" r="26054" b="65578"/>
          <a:stretch/>
        </p:blipFill>
        <p:spPr bwMode="auto">
          <a:xfrm>
            <a:off x="827583" y="1949404"/>
            <a:ext cx="3277009" cy="123678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95077" y="1691742"/>
            <a:ext cx="374202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752" y="1754684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2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" y="150813"/>
            <a:ext cx="8463483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В ИНТЕРНЕТЕ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36041" y="5277092"/>
            <a:ext cx="8456070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С незнакомцами в интернете нужно общаться как с незнакомыми на улице!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320503" y="815770"/>
            <a:ext cx="2571608" cy="6804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Родственники из других городов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4" y="793495"/>
            <a:ext cx="5658277" cy="6804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С кем ты общаешься в интернете?</a:t>
            </a:r>
            <a:endParaRPr lang="ru-RU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6320503" y="1673370"/>
            <a:ext cx="2571608" cy="49025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Одноклассники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436041" y="3796691"/>
            <a:ext cx="329870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/>
              <a:t>Интернет-хамы (тролли)</a:t>
            </a: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6320500" y="2412265"/>
            <a:ext cx="2571608" cy="48627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Друзья по интересам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6320500" y="3070513"/>
            <a:ext cx="2571608" cy="54913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Друзья по лету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436042" y="1673370"/>
            <a:ext cx="3291289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Незнакомцы</a:t>
            </a:r>
            <a:endParaRPr lang="ru-RU" u="none" dirty="0"/>
          </a:p>
        </p:txBody>
      </p:sp>
      <p:sp>
        <p:nvSpPr>
          <p:cNvPr id="31" name="Объект 2"/>
          <p:cNvSpPr txBox="1">
            <a:spLocks/>
          </p:cNvSpPr>
          <p:nvPr/>
        </p:nvSpPr>
        <p:spPr>
          <a:xfrm>
            <a:off x="410594" y="2404837"/>
            <a:ext cx="3324153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/>
              <a:t>П</a:t>
            </a:r>
            <a:r>
              <a:rPr lang="ru-RU" u="none" dirty="0" smtClean="0"/>
              <a:t>опрошайки</a:t>
            </a:r>
            <a:endParaRPr lang="ru-RU" u="none" dirty="0"/>
          </a:p>
        </p:txBody>
      </p:sp>
      <p:sp>
        <p:nvSpPr>
          <p:cNvPr id="32" name="Объект 2"/>
          <p:cNvSpPr txBox="1">
            <a:spLocks/>
          </p:cNvSpPr>
          <p:nvPr/>
        </p:nvSpPr>
        <p:spPr>
          <a:xfrm>
            <a:off x="410592" y="3103584"/>
            <a:ext cx="3324156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Излишне любопытные</a:t>
            </a:r>
            <a:endParaRPr lang="ru-RU" u="none" dirty="0"/>
          </a:p>
        </p:txBody>
      </p:sp>
      <p:sp>
        <p:nvSpPr>
          <p:cNvPr id="33" name="Объект 2"/>
          <p:cNvSpPr txBox="1">
            <a:spLocks/>
          </p:cNvSpPr>
          <p:nvPr/>
        </p:nvSpPr>
        <p:spPr>
          <a:xfrm>
            <a:off x="428624" y="4492195"/>
            <a:ext cx="329870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Преступники</a:t>
            </a:r>
            <a:endParaRPr lang="ru-RU" u="none" dirty="0"/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>
            <a:off x="436042" y="6052897"/>
            <a:ext cx="7773053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sz="1600" dirty="0" smtClean="0"/>
              <a:t>Прежде чем встретиться с виртуальным другом – </a:t>
            </a:r>
            <a:br>
              <a:rPr lang="ru-RU" sz="1600" dirty="0" smtClean="0"/>
            </a:br>
            <a:r>
              <a:rPr lang="ru-RU" sz="1600" dirty="0" smtClean="0"/>
              <a:t>посоветуйся с родителями!</a:t>
            </a:r>
            <a:endParaRPr lang="ru-RU" sz="1600" dirty="0"/>
          </a:p>
        </p:txBody>
      </p:sp>
      <p:pic>
        <p:nvPicPr>
          <p:cNvPr id="1026" name="Picture 2" descr="O:\Public\Уроки безопасного интернета\Уроки _посл.версия _ 15.11.2013\девочка за компо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82338" y="3354159"/>
            <a:ext cx="1979604" cy="139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O:\Public\Уроки безопасного интернета\Уроки _посл.версия _ 15.11.2013\бабушка за компо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503" y="3821584"/>
            <a:ext cx="2139633" cy="12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:\Public\Уроки безопасного интернета\Уроки _посл.версия _ 15.11.2013\Image0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338" y="1725549"/>
            <a:ext cx="1931404" cy="146694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36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831959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СЕТЕВОЙ ЭТИКЕТ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4" y="816608"/>
            <a:ext cx="8319591" cy="4935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dirty="0" smtClean="0"/>
              <a:t>В интернете, как в реальной жизни </a:t>
            </a:r>
            <a:endParaRPr lang="ru-RU" dirty="0"/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3057099" y="1526866"/>
            <a:ext cx="5695166" cy="46554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Искажать чужие фотографии</a:t>
            </a:r>
            <a:endParaRPr lang="ru-RU" u="none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8" y="1633968"/>
            <a:ext cx="2424960" cy="219781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</p:pic>
      <p:sp>
        <p:nvSpPr>
          <p:cNvPr id="20" name="Объект 2"/>
          <p:cNvSpPr txBox="1">
            <a:spLocks/>
          </p:cNvSpPr>
          <p:nvPr/>
        </p:nvSpPr>
        <p:spPr>
          <a:xfrm>
            <a:off x="3057099" y="2725748"/>
            <a:ext cx="5695166" cy="47881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Грубить и оскорблять в письмах и комментариях </a:t>
            </a:r>
            <a:endParaRPr lang="ru-RU" u="none" dirty="0"/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3057099" y="2132247"/>
            <a:ext cx="5695166" cy="45985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Выкладывать сцены насилия и унижения</a:t>
            </a:r>
            <a:endParaRPr lang="ru-RU" u="none" dirty="0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28624" y="4230830"/>
            <a:ext cx="6559030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Будь вежлив и дружелюбен</a:t>
            </a:r>
            <a:endParaRPr lang="ru-RU" dirty="0"/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3057099" y="3341800"/>
            <a:ext cx="5695166" cy="45985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Использовать чужие материалы без разрешения</a:t>
            </a:r>
            <a:endParaRPr lang="ru-RU" u="none" dirty="0"/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28624" y="4969258"/>
            <a:ext cx="6559030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Откажись от общения с неприятным человеком, включи его в «черный список», удали из «друзей»</a:t>
            </a:r>
            <a:endParaRPr lang="ru-RU" dirty="0"/>
          </a:p>
        </p:txBody>
      </p:sp>
      <p:sp>
        <p:nvSpPr>
          <p:cNvPr id="36" name="Объект 2"/>
          <p:cNvSpPr txBox="1">
            <a:spLocks/>
          </p:cNvSpPr>
          <p:nvPr/>
        </p:nvSpPr>
        <p:spPr>
          <a:xfrm>
            <a:off x="428625" y="5678883"/>
            <a:ext cx="6559029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Если тебя обижают в интернете – скажи родителям!</a:t>
            </a:r>
            <a:endParaRPr lang="ru-RU" sz="1600" dirty="0"/>
          </a:p>
        </p:txBody>
      </p:sp>
      <p:pic>
        <p:nvPicPr>
          <p:cNvPr id="38" name="Picture 2" descr="G:\Лига\К презентации\нельзя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88" y="1435896"/>
            <a:ext cx="1344374" cy="122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Объект 2"/>
          <p:cNvSpPr txBox="1">
            <a:spLocks/>
          </p:cNvSpPr>
          <p:nvPr/>
        </p:nvSpPr>
        <p:spPr>
          <a:xfrm>
            <a:off x="428628" y="6289555"/>
            <a:ext cx="8319587" cy="589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200" dirty="0" smtClean="0">
              <a:latin typeface="Segoe Print" panose="02000600000000000000" pitchFamily="2" charset="0"/>
            </a:endParaRPr>
          </a:p>
        </p:txBody>
      </p:sp>
      <p:pic>
        <p:nvPicPr>
          <p:cNvPr id="2051" name="Picture 3" descr="O:\Public\Уроки безопасного интернета\Уроки _посл.версия _ 15.11.2013\этике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432" y="4271780"/>
            <a:ext cx="1510953" cy="162373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5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МОБИЛЬНЫЙ ИНТЕРНЕТ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773560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20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13</a:t>
            </a:fld>
            <a:endParaRPr lang="ru-RU" sz="20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62044" y="-1467544"/>
            <a:ext cx="22175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Помни!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попало </a:t>
            </a:r>
            <a:b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интернет, </a:t>
            </a:r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остается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навсегда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95536" y="5301208"/>
            <a:ext cx="54726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Следи за своим мобильным телефоном или планшетом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Установи пароль на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мобильный телефон!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звонки и СМС с незнакомых номеров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5384" y="1556792"/>
            <a:ext cx="4794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мобильном телефоне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важной информации!</a:t>
            </a:r>
          </a:p>
        </p:txBody>
      </p:sp>
      <p:pic>
        <p:nvPicPr>
          <p:cNvPr id="5123" name="Picture 3" descr="C:\Users\Valery.ponomarev\Desktop\Картинки\Urok-1\Смартфон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4725629" cy="239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53153" y="2852936"/>
            <a:ext cx="1487199" cy="28083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53153" y="3120720"/>
            <a:ext cx="1487199" cy="2344919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5" name="Picture 5" descr="C:\Users\Valery.ponomarev\Desktop\Картинки\Urok-1\Смартфон-2-рам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88947" y="3453859"/>
            <a:ext cx="3215611" cy="163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161049" y="2656654"/>
            <a:ext cx="36266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контактов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Личные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фотографии/видеозаписи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доступа к электронной почте и иным аккаунтам в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сети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о банковских картах и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платежах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Привязка к балансу сим-карты.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08104" y="1665752"/>
            <a:ext cx="3347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Проверяй, какие права просит </a:t>
            </a:r>
            <a:endParaRPr lang="ru-RU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мобильное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приложение!</a:t>
            </a:r>
          </a:p>
        </p:txBody>
      </p:sp>
      <p:pic>
        <p:nvPicPr>
          <p:cNvPr id="5127" name="Picture 7" descr="C:\Users\Valery.ponomarev\Desktop\Картинки\Urok-1\Смарт- с рукой-рамка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5"/>
          <a:stretch/>
        </p:blipFill>
        <p:spPr bwMode="auto">
          <a:xfrm>
            <a:off x="6173852" y="2656653"/>
            <a:ext cx="2934459" cy="420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61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Stanislav.Skusov\Desktop\23275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92" y="1320739"/>
            <a:ext cx="1506328" cy="2074902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 vert="horz" lIns="91440" tIns="45720" rIns="91440" bIns="45720" rtlCol="0" anchor="ctr"/>
          <a:lstStyle/>
          <a:p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  <a:t>14</a:t>
            </a:r>
            <a:endParaRPr lang="ru-RU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23850" y="224644"/>
            <a:ext cx="856863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sz="1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ВИРТУАЛЬНАЯ сеть может влиять </a:t>
            </a:r>
            <a:r>
              <a:rPr lang="ru-RU" sz="1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</a:t>
            </a:r>
            <a:r>
              <a:rPr lang="ru-RU" sz="1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РЕАЛЬНУЮ </a:t>
            </a:r>
            <a:r>
              <a:rPr lang="ru-RU" sz="1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жизнь?</a:t>
            </a:r>
            <a:endParaRPr lang="ru-RU" dirty="0"/>
          </a:p>
        </p:txBody>
      </p:sp>
      <p:pic>
        <p:nvPicPr>
          <p:cNvPr id="5122" name="Picture 2" descr="C:\Users\Stanislav.Skusov\Desktop\d66dda702c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25" y="2539056"/>
            <a:ext cx="1370901" cy="1922299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4" name="Picture 4" descr="C:\Users\Stanislav.Skusov\Desktop\906e8574f099fa611c8b2362bd9cd11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4130096"/>
            <a:ext cx="1476164" cy="2069902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1" name="Группа 10"/>
          <p:cNvGrpSpPr/>
          <p:nvPr/>
        </p:nvGrpSpPr>
        <p:grpSpPr>
          <a:xfrm flipH="1">
            <a:off x="2855842" y="939450"/>
            <a:ext cx="5295940" cy="917395"/>
            <a:chOff x="324186" y="4486378"/>
            <a:chExt cx="1693676" cy="1915276"/>
          </a:xfrm>
        </p:grpSpPr>
        <p:sp>
          <p:nvSpPr>
            <p:cNvPr id="12" name="Загнутый угол 11"/>
            <p:cNvSpPr/>
            <p:nvPr/>
          </p:nvSpPr>
          <p:spPr>
            <a:xfrm>
              <a:off x="371315" y="4486378"/>
              <a:ext cx="1646547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24186" y="4572555"/>
              <a:ext cx="1617357" cy="17429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ПОМНИ:</a:t>
              </a:r>
              <a:r>
                <a:rPr lang="ru-RU" sz="16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</a:t>
              </a:r>
              <a:r>
                <a:rPr lang="ru-RU" sz="16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ВИРТУАЛЬНЫЕ</a:t>
              </a:r>
              <a:r>
                <a:rPr lang="ru-RU" sz="16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преступления</a:t>
              </a:r>
              <a:r>
                <a:rPr lang="ru-RU" sz="16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отвечают </a:t>
              </a:r>
              <a:endPara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r>
                <a:rPr lang="ru-RU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</a:t>
              </a:r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РЕАЛЬНОМУ</a:t>
              </a:r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закону</a:t>
              </a:r>
              <a:endParaRPr lang="ru-RU" sz="1600" b="1" dirty="0"/>
            </a:p>
          </p:txBody>
        </p:sp>
      </p:grpSp>
      <p:pic>
        <p:nvPicPr>
          <p:cNvPr id="1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864" y="98983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47829" y="998634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 flipH="1">
            <a:off x="2307662" y="2204864"/>
            <a:ext cx="6229352" cy="4653135"/>
            <a:chOff x="195862" y="4539815"/>
            <a:chExt cx="1781888" cy="2048776"/>
          </a:xfrm>
        </p:grpSpPr>
        <p:sp>
          <p:nvSpPr>
            <p:cNvPr id="18" name="Загнутый угол 17"/>
            <p:cNvSpPr/>
            <p:nvPr/>
          </p:nvSpPr>
          <p:spPr>
            <a:xfrm>
              <a:off x="195862" y="4556184"/>
              <a:ext cx="1781888" cy="2016036"/>
            </a:xfrm>
            <a:prstGeom prst="foldedCorner">
              <a:avLst>
                <a:gd name="adj" fmla="val 9863"/>
              </a:avLst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4186" y="4539815"/>
              <a:ext cx="1617357" cy="204877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272 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 </a:t>
              </a: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Неправомерный доступ к компьютерной информации </a:t>
              </a:r>
              <a:br>
                <a:rPr lang="ru-RU" sz="14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5 лет лишения свободы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);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endParaRPr lang="ru-RU" sz="1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273 </a:t>
              </a: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– Создание, использование и </a:t>
              </a:r>
              <a:r>
                <a:rPr lang="ru-RU" sz="1400" spc="-4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распространение вредоносных программ для ЭВМ </a:t>
              </a: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(5 лет лишения свободы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ru-RU" sz="105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</a:t>
              </a: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129 – Клевета (до 5 лет лишения свободы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ru-RU" sz="11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130 – Оскорбление (до 3 лет лишения свободы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ru-RU" sz="11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159 – Мошенничество (до 10 лет лишения свободы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ru-RU" sz="11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</a:t>
              </a: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146 – Нарушение авторских и смежных прав 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до 10 лет лишения свободы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ru-RU" sz="11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</a:t>
              </a: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280 – 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Публичные </a:t>
              </a: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призывы к осуществлению экстремистской деятельности посредством сети "Интернет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"(до </a:t>
              </a: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 лет 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ru-RU" sz="11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</a:t>
              </a: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282 – Возбуждение </a:t>
              </a: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ненависти либо вражды, а равно унижение человеческого достоинства 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(штраф до </a:t>
              </a: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300 тысяч рублей либо 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до </a:t>
              </a: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 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лет лишения свободы).</a:t>
              </a:r>
              <a:endPara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0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939" y="2142502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07663" y="2093078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78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1026" name="Picture 2" descr="D:\Dropbox\МИМ\Инф-без МИМ\Виртуаль Преступл РУСЛАН\скрины новостей\Скриншот 2016-08-29 14.45.1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6" y="1772816"/>
            <a:ext cx="445080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13667"/>
            <a:ext cx="4520417" cy="459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9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6000750"/>
          </a:xfrm>
        </p:spPr>
        <p:txBody>
          <a:bodyPr rtlCol="0">
            <a:normAutofit fontScale="70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400" b="1" dirty="0" smtClean="0">
                <a:solidFill>
                  <a:schemeClr val="accent5">
                    <a:lumMod val="75000"/>
                  </a:schemeClr>
                </a:solidFill>
              </a:rPr>
              <a:t>Как сказать </a:t>
            </a: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</a:rPr>
              <a:t>НЕТ</a:t>
            </a:r>
            <a:r>
              <a:rPr lang="ru-RU" sz="2300" b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endParaRPr lang="ru-RU" sz="3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Временный отказ - я сделаю, но не сейчас, сейчас я не могу (главное помнить, что в таком случае рано или поздно вопрос может вернуться). 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редложить другой способ проведения времени, который не кажется тебе таким неприемлемым. 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ослаться на обстоятельства, которые не позволяют тебе сделать предлагаемое, если это сделает твой отказ легче.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Иногда бывает удобно подключить друзей или подруг, которые могут поддержать твой отказ (можно даже сослаться на них, если их не оказалось рядом). 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Здорово, если удаётся свести всё в шутку. Это разряжает обстановку и часто позволяет не объяснять, чего именно и почему ты не хочешь.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251B5B-881A-4E05-BB72-A2F7DDF482BE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495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A16D01-8FB8-4165-B832-4A8E26D88121}" type="slidenum">
              <a:rPr lang="ru-RU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18435" name="Picture 3" descr="C:\Users\Минмол\Desktop\IMG-20170209-WA00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2272" r="-2890"/>
          <a:stretch>
            <a:fillRect/>
          </a:stretch>
        </p:blipFill>
        <p:spPr bwMode="auto">
          <a:xfrm>
            <a:off x="0" y="1125538"/>
            <a:ext cx="43148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" descr="C:\Users\User\Desktop\Screenshot_2017-02-17-23-41-4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8" t="35938" b="25977"/>
          <a:stretch>
            <a:fillRect/>
          </a:stretch>
        </p:blipFill>
        <p:spPr bwMode="auto">
          <a:xfrm>
            <a:off x="4286250" y="0"/>
            <a:ext cx="4857750" cy="644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76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A79606-A7CE-4822-89CD-13FE030492A9}" type="slidenum">
              <a:rPr lang="ru-RU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19459" name="Picture 3" descr="C:\Users\Минмол\Desktop\Screenshot_2017-02-10-15-30-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4" b="12416"/>
          <a:stretch>
            <a:fillRect/>
          </a:stretch>
        </p:blipFill>
        <p:spPr bwMode="auto">
          <a:xfrm>
            <a:off x="1993900" y="549275"/>
            <a:ext cx="4773613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81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5B5FF-CD40-47C0-9696-64C5186A9E4B}" type="slidenum">
              <a:rPr lang="ru-RU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20483" name="Picture 2" descr="C:\Users\Минмол\Desktop\IMG-20170209-WA0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" t="5220" b="16716"/>
          <a:stretch>
            <a:fillRect/>
          </a:stretch>
        </p:blipFill>
        <p:spPr bwMode="auto">
          <a:xfrm>
            <a:off x="0" y="0"/>
            <a:ext cx="4349750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6" b="39908"/>
          <a:stretch>
            <a:fillRect/>
          </a:stretch>
        </p:blipFill>
        <p:spPr bwMode="auto">
          <a:xfrm>
            <a:off x="4572000" y="1355725"/>
            <a:ext cx="4300538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43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2" y="428625"/>
            <a:ext cx="5221783" cy="936625"/>
          </a:xfrm>
        </p:spPr>
        <p:txBody>
          <a:bodyPr>
            <a:normAutofit/>
          </a:bodyPr>
          <a:lstStyle/>
          <a:p>
            <a:pPr algn="ctr" eaLnBrk="1" hangingPunct="1">
              <a:buSzPct val="100000"/>
              <a:defRPr/>
            </a:pPr>
            <a:r>
              <a:rPr lang="ru-RU" sz="4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Интернет</a:t>
            </a:r>
          </a:p>
        </p:txBody>
      </p:sp>
      <p:sp>
        <p:nvSpPr>
          <p:cNvPr id="6147" name="Rectangle 2"/>
          <p:cNvSpPr txBox="1">
            <a:spLocks noChangeArrowheads="1"/>
          </p:cNvSpPr>
          <p:nvPr/>
        </p:nvSpPr>
        <p:spPr bwMode="auto">
          <a:xfrm>
            <a:off x="242627" y="2708919"/>
            <a:ext cx="8505568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– это объединенные между собой компьютерные сети, глобальная мировая система передачи информации с помощью информационно-вычислительных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ресурсов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86359.pn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5786446" y="142852"/>
            <a:ext cx="3190875" cy="2019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0667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2053F-5A67-4496-B91A-EC7C55589E39}" type="slidenum">
              <a:rPr lang="ru-RU"/>
              <a:pPr>
                <a:defRPr/>
              </a:pPr>
              <a:t>20</a:t>
            </a:fld>
            <a:endParaRPr lang="ru-RU" dirty="0"/>
          </a:p>
        </p:txBody>
      </p:sp>
      <p:pic>
        <p:nvPicPr>
          <p:cNvPr id="17412" name="Picture 2" descr="C:\Users\Минмол\Desktop\Screenshot_2017-02-14-16-59-3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8" b="6598"/>
          <a:stretch>
            <a:fillRect/>
          </a:stretch>
        </p:blipFill>
        <p:spPr>
          <a:xfrm>
            <a:off x="2771775" y="0"/>
            <a:ext cx="4292600" cy="6845300"/>
          </a:xfrm>
        </p:spPr>
      </p:pic>
    </p:spTree>
    <p:extLst>
      <p:ext uri="{BB962C8B-B14F-4D97-AF65-F5344CB8AC3E}">
        <p14:creationId xmlns:p14="http://schemas.microsoft.com/office/powerpoint/2010/main" val="31687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38B68-1C77-4C1E-BDB0-845386609BFD}" type="slidenum">
              <a:rPr lang="ru-RU"/>
              <a:pPr>
                <a:defRPr/>
              </a:pPr>
              <a:t>21</a:t>
            </a:fld>
            <a:endParaRPr lang="ru-RU" dirty="0"/>
          </a:p>
        </p:txBody>
      </p:sp>
      <p:pic>
        <p:nvPicPr>
          <p:cNvPr id="18436" name="Picture 2" descr="C:\Users\Минмол\Desktop\Screenshot_2017-02-13-14-37-4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8"/>
          <a:stretch>
            <a:fillRect/>
          </a:stretch>
        </p:blipFill>
        <p:spPr>
          <a:xfrm>
            <a:off x="-31750" y="-23813"/>
            <a:ext cx="4105275" cy="6989763"/>
          </a:xfrm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50" y="207963"/>
            <a:ext cx="4772025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 descr="C:\Users\Минмол\Desktop\Screenshot_2017-02-13-14-38-4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4" b="63348"/>
          <a:stretch>
            <a:fillRect/>
          </a:stretch>
        </p:blipFill>
        <p:spPr bwMode="auto">
          <a:xfrm>
            <a:off x="4510088" y="4581525"/>
            <a:ext cx="4441825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99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D7B3A-1815-4BE6-A30D-7288C6AD14D7}" type="slidenum">
              <a:rPr lang="ru-RU"/>
              <a:pPr>
                <a:defRPr/>
              </a:pPr>
              <a:t>22</a:t>
            </a:fld>
            <a:endParaRPr lang="ru-RU" dirty="0"/>
          </a:p>
        </p:txBody>
      </p:sp>
      <p:pic>
        <p:nvPicPr>
          <p:cNvPr id="19460" name="Picture 2" descr="D:\Dropbox\Скриншоты\Скриншот 2017-02-14 17.10.4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0" t="10687" r="15865" b="4375"/>
          <a:stretch>
            <a:fillRect/>
          </a:stretch>
        </p:blipFill>
        <p:spPr>
          <a:xfrm>
            <a:off x="251520" y="31619"/>
            <a:ext cx="8316912" cy="6264275"/>
          </a:xfrm>
        </p:spPr>
      </p:pic>
    </p:spTree>
    <p:extLst>
      <p:ext uri="{BB962C8B-B14F-4D97-AF65-F5344CB8AC3E}">
        <p14:creationId xmlns:p14="http://schemas.microsoft.com/office/powerpoint/2010/main" val="6725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A0E7B-06E9-4339-A987-C08DFD57684A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pic>
        <p:nvPicPr>
          <p:cNvPr id="24579" name="Picture 2" descr="C:\Users\Минмол\Downloads\Screenshot_2017-02-18-00-49-5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7" b="17439"/>
          <a:stretch>
            <a:fillRect/>
          </a:stretch>
        </p:blipFill>
        <p:spPr bwMode="auto">
          <a:xfrm>
            <a:off x="1770063" y="0"/>
            <a:ext cx="5505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65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6936CE-C24B-4483-B4DB-865C2E475095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395288" y="404813"/>
            <a:ext cx="8424862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FontTx/>
              <a:buAutoNum type="arabicPeriod"/>
              <a:defRPr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   Ограничьте объем информации о себе, находящейся в Интернете. Удалите лишние фотографии, видео, адреса, номера телефонов, дату рождения, сведения о родных и близких и иную личную информацию.</a:t>
            </a:r>
          </a:p>
          <a:p>
            <a:pPr marL="457200" indent="-457200" algn="just" eaLnBrk="1" hangingPunct="1">
              <a:buFontTx/>
              <a:buAutoNum type="arabicPeriod"/>
              <a:defRPr/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2. Не отправляйте видео и фотографии людям, с которыми вы познакомились в Интернете и не знаете их в реальной жизни.</a:t>
            </a:r>
          </a:p>
          <a:p>
            <a:pPr algn="just" eaLnBrk="1" hangingPunct="1">
              <a:defRPr/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3. Отправляя кому-либо свои персональные данные или конфиденциальную информацию, убедитесь в том, что адресат — действительно тот, за кого себя выдает.</a:t>
            </a:r>
          </a:p>
          <a:p>
            <a:pPr algn="just" eaLnBrk="1" hangingPunct="1">
              <a:defRPr/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4.   Если в сети Интернет кто-то просит предоставить ваши персональные данные, например, место жительства или номер школы, класса иные данные, посоветуйтесь с родителями или взрослым человеком, которому вы доверяете.</a:t>
            </a:r>
          </a:p>
          <a:p>
            <a:pPr algn="just" eaLnBrk="1" hangingPunct="1">
              <a:defRPr/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5.  Используйте только сложные пароли, разные для разных учетных записей и сервисов.</a:t>
            </a:r>
          </a:p>
          <a:p>
            <a:pPr algn="just" eaLnBrk="1" hangingPunct="1">
              <a:defRPr/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6.     Старайтесь периодически менять пароли.</a:t>
            </a:r>
          </a:p>
        </p:txBody>
      </p:sp>
    </p:spTree>
    <p:extLst>
      <p:ext uri="{BB962C8B-B14F-4D97-AF65-F5344CB8AC3E}">
        <p14:creationId xmlns:p14="http://schemas.microsoft.com/office/powerpoint/2010/main" val="121722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20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25</a:t>
            </a:fld>
            <a:endParaRPr lang="ru-RU" sz="20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ИНТЕРНЕТ-ЗАВИСИМОСТЬ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104089" y="1357298"/>
            <a:ext cx="382498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Признаки :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сидишь за компьютером больше </a:t>
            </a:r>
            <a:br>
              <a:rPr lang="ru-RU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часа в день;</a:t>
            </a:r>
          </a:p>
          <a:p>
            <a:pPr>
              <a:spcBef>
                <a:spcPts val="600"/>
              </a:spcBef>
            </a:pPr>
            <a:r>
              <a:rPr lang="ru-RU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хочешь отрываться от компьютера;</a:t>
            </a:r>
          </a:p>
          <a:p>
            <a:pPr>
              <a:spcBef>
                <a:spcPts val="600"/>
              </a:spcBef>
            </a:pPr>
            <a:r>
              <a:rPr lang="ru-RU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включаешь компьютер раньше, </a:t>
            </a:r>
            <a:br>
              <a:rPr lang="ru-RU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умоешься;</a:t>
            </a:r>
          </a:p>
          <a:p>
            <a:pPr>
              <a:spcBef>
                <a:spcPts val="600"/>
              </a:spcBef>
            </a:pPr>
            <a:r>
              <a:rPr lang="ru-RU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лучше поиграешь, чем поешь;</a:t>
            </a:r>
          </a:p>
          <a:p>
            <a:pPr>
              <a:spcBef>
                <a:spcPts val="600"/>
              </a:spcBef>
            </a:pPr>
            <a:r>
              <a:rPr lang="ru-RU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плохо спишь и не высыпаешься;</a:t>
            </a:r>
          </a:p>
          <a:p>
            <a:pPr>
              <a:spcBef>
                <a:spcPts val="600"/>
              </a:spcBef>
            </a:pPr>
            <a:r>
              <a:rPr lang="ru-RU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удобней общаться в сети, </a:t>
            </a:r>
            <a:br>
              <a:rPr lang="ru-RU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в жизни;</a:t>
            </a:r>
          </a:p>
          <a:p>
            <a:pPr>
              <a:spcBef>
                <a:spcPts val="600"/>
              </a:spcBef>
            </a:pPr>
            <a:r>
              <a:rPr lang="ru-RU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ругаешься с родителями, когда нужно выключить компьютер и помочь по дому, </a:t>
            </a:r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приготовиться к занятиям;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 солгать, чтобы посидеть </a:t>
            </a:r>
            <a:br>
              <a:rPr lang="ru-RU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компьютером подольше;</a:t>
            </a:r>
          </a:p>
          <a:p>
            <a:pPr>
              <a:spcBef>
                <a:spcPts val="600"/>
              </a:spcBef>
            </a:pPr>
            <a:r>
              <a:rPr lang="ru-RU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 тратить деньги на бонусы </a:t>
            </a:r>
            <a:br>
              <a:rPr lang="ru-RU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играх.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C:\Users\Valery.ponomarev\Desktop\Картинки\Urok-1\час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1770"/>
            <a:ext cx="4597384" cy="294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9417" y="5513966"/>
            <a:ext cx="3422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Ограничь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пользование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интернетом,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живи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реальной жизнью!</a:t>
            </a:r>
          </a:p>
        </p:txBody>
      </p:sp>
    </p:spTree>
    <p:extLst>
      <p:ext uri="{BB962C8B-B14F-4D97-AF65-F5344CB8AC3E}">
        <p14:creationId xmlns:p14="http://schemas.microsoft.com/office/powerpoint/2010/main" val="26985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3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67544" y="911090"/>
              <a:ext cx="38783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Цени свое время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557536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20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26</a:t>
            </a:fld>
            <a:endParaRPr lang="ru-RU" sz="20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5607" y="2276872"/>
            <a:ext cx="4010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сиди долго </a:t>
            </a:r>
            <a:b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компьютером!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2463" y="3846532"/>
            <a:ext cx="4595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Читай книги,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гуляй с родителями,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играй с друзьями на улице.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Valery.ponomarev\Desktop\Картинки\Urok-1-4\Мячики-м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6892" y="2354646"/>
            <a:ext cx="2916781" cy="279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44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>
            <a:grpSpLocks noChangeAspect="1"/>
          </p:cNvGrpSpPr>
          <p:nvPr/>
        </p:nvGrpSpPr>
        <p:grpSpPr>
          <a:xfrm>
            <a:off x="2933708" y="2848599"/>
            <a:ext cx="6221972" cy="909736"/>
            <a:chOff x="3563889" y="806286"/>
            <a:chExt cx="6221972" cy="606490"/>
          </a:xfrm>
        </p:grpSpPr>
        <p:grpSp>
          <p:nvGrpSpPr>
            <p:cNvPr id="3" name="Группа 6"/>
            <p:cNvGrpSpPr/>
            <p:nvPr/>
          </p:nvGrpSpPr>
          <p:grpSpPr>
            <a:xfrm>
              <a:off x="3563889" y="806286"/>
              <a:ext cx="6221972" cy="606490"/>
              <a:chOff x="627230" y="688595"/>
              <a:chExt cx="6549387" cy="606490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8" y="688595"/>
                <a:ext cx="5821789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  <a:gd name="connsiteX0" fmla="*/ 0 w 5524777"/>
                  <a:gd name="connsiteY0" fmla="*/ 508156 h 508156"/>
                  <a:gd name="connsiteX1" fmla="*/ 211925 w 5524777"/>
                  <a:gd name="connsiteY1" fmla="*/ 4100 h 508156"/>
                  <a:gd name="connsiteX2" fmla="*/ 5524715 w 5524777"/>
                  <a:gd name="connsiteY2" fmla="*/ 0 h 508156"/>
                  <a:gd name="connsiteX3" fmla="*/ 4899496 w 5524777"/>
                  <a:gd name="connsiteY3" fmla="*/ 508156 h 508156"/>
                  <a:gd name="connsiteX4" fmla="*/ 0 w 5524777"/>
                  <a:gd name="connsiteY4" fmla="*/ 508156 h 508156"/>
                  <a:gd name="connsiteX0" fmla="*/ 0 w 5530746"/>
                  <a:gd name="connsiteY0" fmla="*/ 508156 h 508156"/>
                  <a:gd name="connsiteX1" fmla="*/ 211925 w 5530746"/>
                  <a:gd name="connsiteY1" fmla="*/ 4100 h 508156"/>
                  <a:gd name="connsiteX2" fmla="*/ 5524715 w 5530746"/>
                  <a:gd name="connsiteY2" fmla="*/ 0 h 508156"/>
                  <a:gd name="connsiteX3" fmla="*/ 5530117 w 5530746"/>
                  <a:gd name="connsiteY3" fmla="*/ 508156 h 508156"/>
                  <a:gd name="connsiteX4" fmla="*/ 0 w 5530746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0746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5524715" y="0"/>
                    </a:lnTo>
                    <a:cubicBezTo>
                      <a:pt x="5531980" y="1267"/>
                      <a:pt x="5531051" y="338771"/>
                      <a:pt x="5530117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266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СПАСИБО ЗА ВНИМАНИЕ!</a:t>
              </a:r>
              <a:endPara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8422" y="487498"/>
            <a:ext cx="2983236" cy="100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Dropbox\МИМ\Инф-без МИМ\Документы_Эфендиева_МИМ\ОТЧЕТ_МИМ\фото по проекту\Презентация проекта, обучение студентов и педагогов\jh1LcIdhKN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" t="10345" b="10345"/>
          <a:stretch>
            <a:fillRect/>
          </a:stretch>
        </p:blipFill>
        <p:spPr bwMode="auto">
          <a:xfrm>
            <a:off x="395536" y="4561032"/>
            <a:ext cx="2699792" cy="22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8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28734-F3F4-488F-BFBD-E14189D378A2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920750" y="623888"/>
            <a:ext cx="1643063" cy="857250"/>
          </a:xfrm>
          <a:prstGeom prst="wedgeEllipseCallout">
            <a:avLst/>
          </a:prstGeom>
          <a:solidFill>
            <a:srgbClr val="1E841E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omic Sans MS" pitchFamily="66" charset="0"/>
              </a:rPr>
              <a:t>WhatsApp</a:t>
            </a:r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5124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2525713"/>
            <a:ext cx="74453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643438"/>
            <a:ext cx="106045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286000"/>
            <a:ext cx="11620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Рисунок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138" y="588963"/>
            <a:ext cx="1046162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2" descr="https://3hbc3i159tl5ealfs4d6yire-wpengine.netdna-ssl.com/wp-content/uploads/2015/01/periscope-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3362325"/>
            <a:ext cx="8096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6" descr="http://www.streetscape.ca/images/image/Facebook%20Logo%202013-05-0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5500688"/>
            <a:ext cx="950913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4857750"/>
            <a:ext cx="109537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9" descr="http://api.ning.com/files/3DHk4aNfh6N*UxNlPLDHKr065JjLQhzHUcRzK97J6Y6PyzWfLvlGg6J-yKPTMUxYwVTVhTyfLSYVmbbdkaeNjl4kVHY0mXPs/tumblr_lnlg3qjpXx1qzq3qh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00" y="2624138"/>
            <a:ext cx="1087438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2" descr="C:\Users\Минмол\Desktop\pinterest-logo-icon-74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5572125"/>
            <a:ext cx="795338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2" descr="C:\Users\Минмол\Desktop\instagram.jpe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714375"/>
            <a:ext cx="20066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2" descr="C:\Users\User\Desktop\logo-telegram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3714750"/>
            <a:ext cx="11620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78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ropbox\МИМ\Инф-без МИМ\2 этап МИМ 2016\В ПРезентацию МИМ 16\a9b0b236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2" b="11982"/>
          <a:stretch/>
        </p:blipFill>
        <p:spPr bwMode="auto">
          <a:xfrm>
            <a:off x="1115616" y="-18901"/>
            <a:ext cx="7157985" cy="687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76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lery.ponomarev\Desktop\Картинки\Urok-1\За компом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" r="2408"/>
          <a:stretch/>
        </p:blipFill>
        <p:spPr bwMode="auto">
          <a:xfrm>
            <a:off x="0" y="1610618"/>
            <a:ext cx="9155239" cy="524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20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5</a:t>
            </a:fld>
            <a:endParaRPr lang="ru-RU" sz="20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ЛИЧНЫЕ ДАННЫЕ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54174" y="1130827"/>
            <a:ext cx="311316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 и настрой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приватность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Используй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 (псевдоним) </a:t>
            </a:r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неполное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ФИО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Подумай, прежде чем указать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Мобильный телефон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Электронную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нахождения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важные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их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 собирают хулиганы и преступники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4088" y="5013176"/>
            <a:ext cx="3791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Все, что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попало в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интернет,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остается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навсегда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73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20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6</a:t>
            </a:fld>
            <a:endParaRPr lang="ru-RU" sz="20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52650" y="-25053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ВНИМАНИЕ! ПРИМЕР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059832" y="5373216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Регулярно проверяй и настраивай приватность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C:\Users\Valery.ponomarev\Desktop\Картинки\Urok-1\Приватность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40"/>
          <a:stretch/>
        </p:blipFill>
        <p:spPr bwMode="auto">
          <a:xfrm>
            <a:off x="2734904" y="980728"/>
            <a:ext cx="3959032" cy="346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112" y="610489"/>
            <a:ext cx="5080928" cy="624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88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20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7</a:t>
            </a:fld>
            <a:endParaRPr lang="ru-RU" sz="20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199798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АНОНИМНОСТЬ В ИНТЕРНЕТЕ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87312" y="1631227"/>
            <a:ext cx="419070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Анонимность в интернете –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миф</a:t>
            </a:r>
          </a:p>
          <a:p>
            <a:pPr algn="ctr"/>
            <a:endParaRPr lang="ru-RU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Полиция легко определяет автора специальными </a:t>
            </a:r>
            <a:r>
              <a:rPr lang="ru-RU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методами</a:t>
            </a:r>
          </a:p>
          <a:p>
            <a:pPr algn="ctr"/>
            <a:endParaRPr lang="ru-RU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Задумайся, </a:t>
            </a:r>
            <a:endParaRPr lang="ru-RU" b="1" dirty="0" smtClean="0">
              <a:solidFill>
                <a:srgbClr val="027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кем ты общаешься </a:t>
            </a:r>
            <a:r>
              <a:rPr lang="ru-RU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</a:t>
            </a:r>
            <a:r>
              <a:rPr lang="ru-RU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скрывается за </a:t>
            </a:r>
            <a:r>
              <a:rPr lang="ru-RU" b="1" dirty="0" err="1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ником</a:t>
            </a:r>
            <a:r>
              <a:rPr lang="ru-RU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rgbClr val="027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err="1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зарегистрировано</a:t>
            </a:r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Владимир </a:t>
            </a:r>
            <a:r>
              <a:rPr lang="ru-RU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Путин </a:t>
            </a:r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- 5 </a:t>
            </a:r>
            <a:r>
              <a:rPr lang="ru-RU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387 человек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Колобок </a:t>
            </a:r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- 1187 </a:t>
            </a:r>
            <a:r>
              <a:rPr lang="ru-RU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600" b="1" dirty="0" err="1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Бэтмен</a:t>
            </a:r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909 человек 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Ботаник </a:t>
            </a:r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- 190 </a:t>
            </a:r>
            <a:r>
              <a:rPr lang="ru-RU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Барби </a:t>
            </a:r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- 2016 </a:t>
            </a:r>
            <a:r>
              <a:rPr lang="ru-RU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Королева красоты </a:t>
            </a:r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- 11 </a:t>
            </a:r>
            <a:r>
              <a:rPr lang="ru-RU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86736" y="4862881"/>
            <a:ext cx="3157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 ресурса проверяет и подтверждает: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аккаунты знаменитостей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официальные группы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 descr="C:\Users\Valery.ponomarev\Desktop\Картинки\Urok-1\Верификация-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45"/>
          <a:stretch/>
        </p:blipFill>
        <p:spPr bwMode="auto">
          <a:xfrm>
            <a:off x="5076056" y="1920318"/>
            <a:ext cx="3235302" cy="270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Valery.ponomarev\Desktop\Картинки\Urok-1\Верификация-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1"/>
          <a:stretch/>
        </p:blipFill>
        <p:spPr bwMode="auto">
          <a:xfrm>
            <a:off x="5086737" y="1772817"/>
            <a:ext cx="3352214" cy="285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237" y="1321617"/>
            <a:ext cx="4117371" cy="508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69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" y="150813"/>
            <a:ext cx="8570297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ТВОЙ «ЦИФРОВОЙ ПОРТРЕТ»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339947" y="6005014"/>
            <a:ext cx="8496943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sz="1600" b="1" dirty="0" smtClean="0"/>
              <a:t>Действуй сегодня так</a:t>
            </a:r>
            <a:r>
              <a:rPr lang="ru-RU" sz="1600" b="1" dirty="0"/>
              <a:t>, чтобы завтра не было </a:t>
            </a:r>
            <a:r>
              <a:rPr lang="ru-RU" sz="1600" b="1" dirty="0" smtClean="0"/>
              <a:t>стыдно!</a:t>
            </a:r>
            <a:endParaRPr lang="ru-RU" sz="1600" b="1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28627" y="2055567"/>
            <a:ext cx="2178096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Фотографии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4" y="916326"/>
            <a:ext cx="4159795" cy="8764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Все, что попало в интернет, остается там навсегда</a:t>
            </a: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839126" y="906879"/>
            <a:ext cx="4159795" cy="8764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Фотографии, которые ты выложил вчера, смогут увидеть послезавтра и позже</a:t>
            </a:r>
            <a:endParaRPr lang="ru-RU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728346" y="2077617"/>
            <a:ext cx="2193565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Одноклассники</a:t>
            </a:r>
            <a:endParaRPr lang="ru-RU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6728346" y="2747052"/>
            <a:ext cx="2186924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Родители</a:t>
            </a:r>
            <a:endParaRPr lang="ru-RU" dirty="0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6728346" y="3368721"/>
            <a:ext cx="2196561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Соседи</a:t>
            </a:r>
            <a:endParaRPr lang="ru-RU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6728346" y="3987231"/>
            <a:ext cx="2193566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Учителя</a:t>
            </a:r>
            <a:endParaRPr lang="ru-RU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428625" y="2725001"/>
            <a:ext cx="2178096" cy="45562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Комментарии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428624" y="3346670"/>
            <a:ext cx="217809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Личные контакты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6728346" y="4618505"/>
            <a:ext cx="2186923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Преподаватели ВУЗа</a:t>
            </a:r>
            <a:endParaRPr lang="ru-RU" dirty="0"/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6728346" y="5240174"/>
            <a:ext cx="2186922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Твои дети</a:t>
            </a:r>
            <a:endParaRPr lang="ru-RU" dirty="0"/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428625" y="3965181"/>
            <a:ext cx="217809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Семья и родственники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428625" y="4607262"/>
            <a:ext cx="217809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Дом и покупки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53841" y="5231771"/>
            <a:ext cx="2152882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Школа и отпуск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32" name="Picture 2" descr="D:\00_USER_C\Desktop\Фейки\Отметилась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44890" y="4607262"/>
            <a:ext cx="2251123" cy="117716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15"/>
          <a:stretch/>
        </p:blipFill>
        <p:spPr bwMode="auto">
          <a:xfrm>
            <a:off x="2879678" y="2861061"/>
            <a:ext cx="3126576" cy="58680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8"/>
          <a:stretch/>
        </p:blipFill>
        <p:spPr bwMode="auto">
          <a:xfrm>
            <a:off x="3584763" y="3346670"/>
            <a:ext cx="2971375" cy="56197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678" y="3959655"/>
            <a:ext cx="2844302" cy="75739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3"/>
          <p:cNvGrpSpPr/>
          <p:nvPr/>
        </p:nvGrpSpPr>
        <p:grpSpPr>
          <a:xfrm>
            <a:off x="4102457" y="1933157"/>
            <a:ext cx="2330851" cy="1088969"/>
            <a:chOff x="4102457" y="1933157"/>
            <a:chExt cx="2330851" cy="1088969"/>
          </a:xfrm>
        </p:grpSpPr>
        <p:pic>
          <p:nvPicPr>
            <p:cNvPr id="23" name="Picture 4" descr="C:\Users\Stanislav.Skusov\Desktop\2013-10-14_173853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/>
            <a:stretch/>
          </p:blipFill>
          <p:spPr bwMode="auto">
            <a:xfrm>
              <a:off x="4102457" y="1933157"/>
              <a:ext cx="2330851" cy="1088969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37" name="Picture 2" descr="C:\Users\Stanislav.Skusov\Desktop\2013-10-15_162240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882" y="2260157"/>
              <a:ext cx="1055084" cy="434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Скругленный прямоугольник 4"/>
          <p:cNvSpPr/>
          <p:nvPr/>
        </p:nvSpPr>
        <p:spPr>
          <a:xfrm>
            <a:off x="2879679" y="2055567"/>
            <a:ext cx="3676460" cy="3640228"/>
          </a:xfrm>
          <a:prstGeom prst="roundRect">
            <a:avLst/>
          </a:prstGeom>
          <a:noFill/>
          <a:ln w="76200" cmpd="thickThin"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958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20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9</a:t>
            </a:fld>
            <a:endParaRPr lang="ru-RU" sz="20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ВНИМАНИЕ! ПРИМЕРЫ</a:t>
              </a:r>
            </a:p>
          </p:txBody>
        </p:sp>
      </p:grpSp>
      <p:pic>
        <p:nvPicPr>
          <p:cNvPr id="4100" name="Picture 4" descr="C:\Users\Valery.ponomarev\Desktop\Картинки\Urok-1\инстагра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26193"/>
            <a:ext cx="3312368" cy="114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Valery.ponomarev\Desktop\Картинки\Urok-1\Фейсбук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75407"/>
            <a:ext cx="3312368" cy="134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Valery.ponomarev\Desktop\Картинки\Urok-1\ОК-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06"/>
          <a:stretch/>
        </p:blipFill>
        <p:spPr bwMode="auto">
          <a:xfrm>
            <a:off x="4965255" y="4797152"/>
            <a:ext cx="3420851" cy="122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alery.ponomarev\Desktop\Картинки\Urok-1\Планшет 3 окн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28800"/>
            <a:ext cx="3650236" cy="45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09328" y="6289575"/>
            <a:ext cx="8508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Цифровой портрет – все, что ты делаешь в интернете </a:t>
            </a:r>
            <a:endParaRPr lang="ru-RU" sz="1600" b="1" dirty="0">
              <a:solidFill>
                <a:srgbClr val="027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5" descr="C:\Users\Valery.ponomarev\Desktop\Картинки\Urok-1\Планшет 2 окна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41"/>
          <a:stretch/>
        </p:blipFill>
        <p:spPr bwMode="auto">
          <a:xfrm flipV="1">
            <a:off x="301511" y="2605747"/>
            <a:ext cx="4362309" cy="201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O:\Public\Уроки безопасного интернета\Уроки _посл.версия _ 15.11.2013\аноним 1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6" t="6282" r="26054" b="65578"/>
          <a:stretch/>
        </p:blipFill>
        <p:spPr bwMode="auto">
          <a:xfrm>
            <a:off x="677659" y="2920609"/>
            <a:ext cx="3660293" cy="138144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85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5727</TotalTime>
  <Words>708</Words>
  <Application>Microsoft Office PowerPoint</Application>
  <PresentationFormat>Экран (4:3)</PresentationFormat>
  <Paragraphs>187</Paragraphs>
  <Slides>27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Интернет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ТВОЙ «ЦИФРОВОЙ ПОРТРЕТ»</vt:lpstr>
      <vt:lpstr>Презентация PowerPoint</vt:lpstr>
      <vt:lpstr>Презентация PowerPoint</vt:lpstr>
      <vt:lpstr>ОБЩЕНИЕ В ИНТЕРНЕТЕ</vt:lpstr>
      <vt:lpstr>СЕТЕВОЙ ЭТИКЕТ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Valery Ponomarev</dc:creator>
  <cp:lastModifiedBy>Минмол</cp:lastModifiedBy>
  <cp:revision>148</cp:revision>
  <cp:lastPrinted>2016-02-08T09:05:36Z</cp:lastPrinted>
  <dcterms:created xsi:type="dcterms:W3CDTF">2015-07-23T14:23:39Z</dcterms:created>
  <dcterms:modified xsi:type="dcterms:W3CDTF">2017-03-20T08:08:14Z</dcterms:modified>
</cp:coreProperties>
</file>